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Lato Heavy" charset="1" panose="020F0502020204030203"/>
      <p:regular r:id="rId14"/>
    </p:embeddedFont>
    <p:embeddedFont>
      <p:font typeface="Lato Bold Italics" charset="1" panose="020F0802020204030203"/>
      <p:regular r:id="rId15"/>
    </p:embeddedFont>
    <p:embeddedFont>
      <p:font typeface="Lato Bold" charset="1" panose="020F0802020204030203"/>
      <p:regular r:id="rId16"/>
    </p:embeddedFont>
    <p:embeddedFont>
      <p:font typeface="Canva Sans Bold" charset="1" panose="020B0803030501040103"/>
      <p:regular r:id="rId17"/>
    </p:embeddedFont>
    <p:embeddedFont>
      <p:font typeface="Canva Sans" charset="1" panose="020B0503030501040103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70935" y="2960530"/>
            <a:ext cx="15197428" cy="5507402"/>
            <a:chOff x="0" y="0"/>
            <a:chExt cx="20263237" cy="734320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20263237" cy="3362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9000">
                  <a:solidFill>
                    <a:srgbClr val="000000"/>
                  </a:solidFill>
                  <a:latin typeface="Lato Heavy"/>
                  <a:ea typeface="Lato Heavy"/>
                  <a:cs typeface="Lato Heavy"/>
                  <a:sym typeface="Lato Heavy"/>
                </a:rPr>
                <a:t>Ethics and Professional Responsibility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842204"/>
              <a:ext cx="20263237" cy="8142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3"/>
                </a:lnSpc>
              </a:pPr>
              <a:r>
                <a:rPr lang="en-US" b="true" sz="4203" i="true" spc="180">
                  <a:solidFill>
                    <a:srgbClr val="000000"/>
                  </a:solidFill>
                  <a:latin typeface="Lato Bold Italics"/>
                  <a:ea typeface="Lato Bold Italics"/>
                  <a:cs typeface="Lato Bold Italics"/>
                  <a:sym typeface="Lato Bold Italics"/>
                </a:rPr>
                <a:t>PRESSURE SENSOR PATCH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188953"/>
              <a:ext cx="20263237" cy="21542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30"/>
                </a:lnSpc>
              </a:pPr>
              <a:r>
                <a:rPr lang="en-US" sz="3093" b="true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sdmay25-12</a:t>
              </a:r>
            </a:p>
            <a:p>
              <a:pPr algn="ctr">
                <a:lnSpc>
                  <a:spcPts val="4330"/>
                </a:lnSpc>
              </a:pPr>
              <a:r>
                <a:rPr lang="en-US" sz="3093" b="true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Advisor: Santosh Pandey</a:t>
              </a:r>
            </a:p>
            <a:p>
              <a:pPr algn="ctr">
                <a:lnSpc>
                  <a:spcPts val="4330"/>
                </a:lnSpc>
              </a:pPr>
              <a:r>
                <a:rPr lang="en-US" sz="3093" b="true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Client: BAE Systems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9430650"/>
            <a:ext cx="18393376" cy="1043436"/>
            <a:chOff x="0" y="0"/>
            <a:chExt cx="4844346" cy="27481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44346" cy="274814"/>
            </a:xfrm>
            <a:custGeom>
              <a:avLst/>
              <a:gdLst/>
              <a:ahLst/>
              <a:cxnLst/>
              <a:rect r="r" b="b" t="t" l="l"/>
              <a:pathLst>
                <a:path h="274814" w="4844346">
                  <a:moveTo>
                    <a:pt x="0" y="0"/>
                  </a:moveTo>
                  <a:lnTo>
                    <a:pt x="4844346" y="0"/>
                  </a:lnTo>
                  <a:lnTo>
                    <a:pt x="4844346" y="274814"/>
                  </a:lnTo>
                  <a:lnTo>
                    <a:pt x="0" y="274814"/>
                  </a:lnTo>
                  <a:close/>
                </a:path>
              </a:pathLst>
            </a:custGeom>
            <a:solidFill>
              <a:srgbClr val="A8493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844346" cy="312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 flipV="true">
            <a:off x="0" y="9952367"/>
            <a:ext cx="18393376" cy="33463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flipV="true">
            <a:off x="-105722" y="9277347"/>
            <a:ext cx="18393376" cy="33463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flipV="true">
            <a:off x="347" y="9598688"/>
            <a:ext cx="18393376" cy="33463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2" id="12"/>
          <p:cNvGrpSpPr/>
          <p:nvPr/>
        </p:nvGrpSpPr>
        <p:grpSpPr>
          <a:xfrm rot="0">
            <a:off x="783936" y="6844837"/>
            <a:ext cx="3376209" cy="3694893"/>
            <a:chOff x="0" y="0"/>
            <a:chExt cx="4501612" cy="492652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501612" cy="4926524"/>
            </a:xfrm>
            <a:custGeom>
              <a:avLst/>
              <a:gdLst/>
              <a:ahLst/>
              <a:cxnLst/>
              <a:rect r="r" b="b" t="t" l="l"/>
              <a:pathLst>
                <a:path h="4926524" w="4501612">
                  <a:moveTo>
                    <a:pt x="0" y="0"/>
                  </a:moveTo>
                  <a:lnTo>
                    <a:pt x="4501612" y="0"/>
                  </a:lnTo>
                  <a:lnTo>
                    <a:pt x="4501612" y="4926524"/>
                  </a:lnTo>
                  <a:lnTo>
                    <a:pt x="0" y="4926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1642719">
              <a:off x="1517435" y="415905"/>
              <a:ext cx="2097720" cy="1186166"/>
            </a:xfrm>
            <a:custGeom>
              <a:avLst/>
              <a:gdLst/>
              <a:ahLst/>
              <a:cxnLst/>
              <a:rect r="r" b="b" t="t" l="l"/>
              <a:pathLst>
                <a:path h="1186166" w="2097720">
                  <a:moveTo>
                    <a:pt x="0" y="0"/>
                  </a:moveTo>
                  <a:lnTo>
                    <a:pt x="2097721" y="0"/>
                  </a:lnTo>
                  <a:lnTo>
                    <a:pt x="2097721" y="1186166"/>
                  </a:lnTo>
                  <a:lnTo>
                    <a:pt x="0" y="11861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true" flipV="false" rot="0">
            <a:off x="13345406" y="6424931"/>
            <a:ext cx="4077393" cy="4114800"/>
          </a:xfrm>
          <a:custGeom>
            <a:avLst/>
            <a:gdLst/>
            <a:ahLst/>
            <a:cxnLst/>
            <a:rect r="r" b="b" t="t" l="l"/>
            <a:pathLst>
              <a:path h="4114800" w="4077393">
                <a:moveTo>
                  <a:pt x="4077393" y="0"/>
                </a:moveTo>
                <a:lnTo>
                  <a:pt x="0" y="0"/>
                </a:lnTo>
                <a:lnTo>
                  <a:pt x="0" y="4114800"/>
                </a:lnTo>
                <a:lnTo>
                  <a:pt x="4077393" y="4114800"/>
                </a:lnTo>
                <a:lnTo>
                  <a:pt x="407739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615440" y="6205868"/>
            <a:ext cx="1997193" cy="1964738"/>
          </a:xfrm>
          <a:custGeom>
            <a:avLst/>
            <a:gdLst/>
            <a:ahLst/>
            <a:cxnLst/>
            <a:rect r="r" b="b" t="t" l="l"/>
            <a:pathLst>
              <a:path h="1964738" w="1997193">
                <a:moveTo>
                  <a:pt x="0" y="0"/>
                </a:moveTo>
                <a:lnTo>
                  <a:pt x="1997192" y="0"/>
                </a:lnTo>
                <a:lnTo>
                  <a:pt x="1997192" y="1964738"/>
                </a:lnTo>
                <a:lnTo>
                  <a:pt x="0" y="19647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4793" y="5764574"/>
            <a:ext cx="1836142" cy="1080263"/>
          </a:xfrm>
          <a:custGeom>
            <a:avLst/>
            <a:gdLst/>
            <a:ahLst/>
            <a:cxnLst/>
            <a:rect r="r" b="b" t="t" l="l"/>
            <a:pathLst>
              <a:path h="1080263" w="1836142">
                <a:moveTo>
                  <a:pt x="0" y="0"/>
                </a:moveTo>
                <a:lnTo>
                  <a:pt x="1836142" y="0"/>
                </a:lnTo>
                <a:lnTo>
                  <a:pt x="1836142" y="1080263"/>
                </a:lnTo>
                <a:lnTo>
                  <a:pt x="0" y="1080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6381682" y="1289150"/>
            <a:ext cx="5255776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Lightning Talk 8: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4F0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84582" y="856461"/>
            <a:ext cx="12118836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00"/>
              </a:lnSpc>
            </a:pPr>
            <a:r>
              <a:rPr lang="en-US" b="true" sz="65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Project Overview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860270" y="2839286"/>
            <a:ext cx="4772088" cy="7132853"/>
            <a:chOff x="0" y="0"/>
            <a:chExt cx="1472988" cy="22016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72988" cy="2201680"/>
            </a:xfrm>
            <a:custGeom>
              <a:avLst/>
              <a:gdLst/>
              <a:ahLst/>
              <a:cxnLst/>
              <a:rect r="r" b="b" t="t" l="l"/>
              <a:pathLst>
                <a:path h="2201680" w="1472988">
                  <a:moveTo>
                    <a:pt x="0" y="0"/>
                  </a:moveTo>
                  <a:lnTo>
                    <a:pt x="1472988" y="0"/>
                  </a:lnTo>
                  <a:lnTo>
                    <a:pt x="1472988" y="2201680"/>
                  </a:lnTo>
                  <a:lnTo>
                    <a:pt x="0" y="2201680"/>
                  </a:lnTo>
                  <a:close/>
                </a:path>
              </a:pathLst>
            </a:custGeom>
            <a:solidFill>
              <a:srgbClr val="4A721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472988" cy="2239780"/>
            </a:xfrm>
            <a:prstGeom prst="rect">
              <a:avLst/>
            </a:prstGeom>
          </p:spPr>
          <p:txBody>
            <a:bodyPr anchor="ctr" rtlCol="false" tIns="43346" lIns="43346" bIns="43346" rIns="4334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336122" y="3174711"/>
            <a:ext cx="3820384" cy="770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11"/>
              </a:lnSpc>
            </a:pPr>
            <a:r>
              <a:rPr lang="en-US" sz="4436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Objective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32963" y="4534461"/>
            <a:ext cx="3626703" cy="4816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Develop a pressure sensor patch for Our project aims to create a pressure sensor patch that alerts users with reduced sensitivity to avoid prolonged pressure and prevent pressure sores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757956" y="2839286"/>
            <a:ext cx="4772088" cy="7132853"/>
            <a:chOff x="0" y="0"/>
            <a:chExt cx="6362783" cy="951047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6362783" cy="9510471"/>
              <a:chOff x="0" y="0"/>
              <a:chExt cx="1472988" cy="220168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472988" cy="2201680"/>
              </a:xfrm>
              <a:custGeom>
                <a:avLst/>
                <a:gdLst/>
                <a:ahLst/>
                <a:cxnLst/>
                <a:rect r="r" b="b" t="t" l="l"/>
                <a:pathLst>
                  <a:path h="2201680" w="1472988">
                    <a:moveTo>
                      <a:pt x="0" y="0"/>
                    </a:moveTo>
                    <a:lnTo>
                      <a:pt x="1472988" y="0"/>
                    </a:lnTo>
                    <a:lnTo>
                      <a:pt x="1472988" y="2201680"/>
                    </a:lnTo>
                    <a:lnTo>
                      <a:pt x="0" y="2201680"/>
                    </a:lnTo>
                    <a:close/>
                  </a:path>
                </a:pathLst>
              </a:custGeom>
              <a:solidFill>
                <a:srgbClr val="D5CE58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1472988" cy="2239780"/>
              </a:xfrm>
              <a:prstGeom prst="rect">
                <a:avLst/>
              </a:prstGeom>
            </p:spPr>
            <p:txBody>
              <a:bodyPr anchor="ctr" rtlCol="false" tIns="40955" lIns="40955" bIns="40955" rIns="40955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432790" y="351612"/>
              <a:ext cx="5497203" cy="2047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11"/>
                </a:lnSpc>
              </a:pPr>
              <a:r>
                <a:rPr lang="en-US" sz="4436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Problem Statement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381795" y="3007866"/>
              <a:ext cx="5599194" cy="51158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751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Individuals with nerve damage in their lower extremities are unaware of excessive pressure, risking injury. Our patch provides real-time monitoring to promote timely repositioning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653869" y="2801924"/>
            <a:ext cx="5108291" cy="7207578"/>
            <a:chOff x="0" y="0"/>
            <a:chExt cx="1899299" cy="267982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899299" cy="2679829"/>
            </a:xfrm>
            <a:custGeom>
              <a:avLst/>
              <a:gdLst/>
              <a:ahLst/>
              <a:cxnLst/>
              <a:rect r="r" b="b" t="t" l="l"/>
              <a:pathLst>
                <a:path h="2679829" w="1899299">
                  <a:moveTo>
                    <a:pt x="0" y="0"/>
                  </a:moveTo>
                  <a:lnTo>
                    <a:pt x="1899299" y="0"/>
                  </a:lnTo>
                  <a:lnTo>
                    <a:pt x="1899299" y="2679829"/>
                  </a:lnTo>
                  <a:lnTo>
                    <a:pt x="0" y="2679829"/>
                  </a:lnTo>
                  <a:close/>
                </a:path>
              </a:pathLst>
            </a:custGeom>
            <a:solidFill>
              <a:srgbClr val="4A721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899299" cy="2717929"/>
            </a:xfrm>
            <a:prstGeom prst="rect">
              <a:avLst/>
            </a:prstGeom>
          </p:spPr>
          <p:txBody>
            <a:bodyPr anchor="ctr" rtlCol="false" tIns="35985" lIns="35985" bIns="35985" rIns="35985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2044325" y="3184236"/>
            <a:ext cx="4179715" cy="1535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16"/>
              </a:lnSpc>
            </a:pPr>
            <a:r>
              <a:rPr lang="en-US" sz="444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Core </a:t>
            </a:r>
          </a:p>
          <a:p>
            <a:pPr algn="ctr">
              <a:lnSpc>
                <a:spcPts val="6216"/>
              </a:lnSpc>
            </a:pPr>
            <a:r>
              <a:rPr lang="en-US" sz="444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Components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784021" y="5058513"/>
            <a:ext cx="4700324" cy="386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3726" indent="-296863" lvl="1">
              <a:lnSpc>
                <a:spcPts val="3850"/>
              </a:lnSpc>
              <a:buFont typeface="Arial"/>
              <a:buChar char="•"/>
            </a:pPr>
            <a:r>
              <a:rPr lang="en-US" sz="27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Load cell array for monitoring pressure.</a:t>
            </a:r>
          </a:p>
          <a:p>
            <a:pPr algn="l" marL="593726" indent="-296863" lvl="1">
              <a:lnSpc>
                <a:spcPts val="3850"/>
              </a:lnSpc>
              <a:buFont typeface="Arial"/>
              <a:buChar char="•"/>
            </a:pPr>
            <a:r>
              <a:rPr lang="en-US" sz="27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Microcontroller for data processing and Bluetooth connectivity.</a:t>
            </a:r>
          </a:p>
          <a:p>
            <a:pPr algn="l" marL="593726" indent="-296863" lvl="1">
              <a:lnSpc>
                <a:spcPts val="3850"/>
              </a:lnSpc>
              <a:buFont typeface="Arial"/>
              <a:buChar char="•"/>
            </a:pPr>
            <a:r>
              <a:rPr lang="en-US" sz="27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Mobile app for data visualization and alerts.</a:t>
            </a:r>
          </a:p>
          <a:p>
            <a:pPr algn="ctr">
              <a:lnSpc>
                <a:spcPts val="385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19328" y="5143500"/>
            <a:ext cx="6036479" cy="4587724"/>
          </a:xfrm>
          <a:custGeom>
            <a:avLst/>
            <a:gdLst/>
            <a:ahLst/>
            <a:cxnLst/>
            <a:rect r="r" b="b" t="t" l="l"/>
            <a:pathLst>
              <a:path h="4587724" w="6036479">
                <a:moveTo>
                  <a:pt x="0" y="0"/>
                </a:moveTo>
                <a:lnTo>
                  <a:pt x="6036479" y="0"/>
                </a:lnTo>
                <a:lnTo>
                  <a:pt x="6036479" y="4587724"/>
                </a:lnTo>
                <a:lnTo>
                  <a:pt x="0" y="4587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469494"/>
            <a:ext cx="18288000" cy="938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48"/>
              </a:lnSpc>
            </a:pPr>
            <a:r>
              <a:rPr lang="en-US" b="true" sz="620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Professional Responsibility Area We Excel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34194" y="2006830"/>
            <a:ext cx="17019613" cy="273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Area</a:t>
            </a:r>
            <a:r>
              <a: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Health, Safety, and Well-being</a:t>
            </a:r>
          </a:p>
          <a:p>
            <a:pPr algn="l">
              <a:lnSpc>
                <a:spcPts val="3639"/>
              </a:lnSpc>
            </a:pPr>
          </a:p>
          <a:p>
            <a:pPr algn="l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Relevance</a:t>
            </a:r>
            <a:r>
              <a: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Central to our project, as it focuses on minimizing risks to the health and well-being of users by alerting them to pressure sore risks.</a:t>
            </a:r>
          </a:p>
          <a:p>
            <a:pPr algn="ctr">
              <a:lnSpc>
                <a:spcPts val="363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34194" y="4683990"/>
            <a:ext cx="10664104" cy="5934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Team’s Approach</a:t>
            </a: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  <a:p>
            <a:pPr algn="l" marL="561341" indent="-280670" lvl="1">
              <a:lnSpc>
                <a:spcPts val="3640"/>
              </a:lnSpc>
              <a:buAutoNum type="arabicPeriod" startAt="1"/>
            </a:pP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Prioritizing user needs by designing an accessible app interface.</a:t>
            </a:r>
          </a:p>
          <a:p>
            <a:pPr algn="l" marL="561341" indent="-280670" lvl="1">
              <a:lnSpc>
                <a:spcPts val="3640"/>
              </a:lnSpc>
              <a:buAutoNum type="arabicPeriod" startAt="1"/>
            </a:pP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Ensuring sensor accuracy through rigorous testing to provide reliable alerts.</a:t>
            </a:r>
          </a:p>
          <a:p>
            <a:pPr algn="l">
              <a:lnSpc>
                <a:spcPts val="3640"/>
              </a:lnSpc>
            </a:pPr>
          </a:p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This Upholds Ethical Standards</a:t>
            </a: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Proactively prevents health risks, aligning with our commitment to public welfare.</a:t>
            </a:r>
          </a:p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Demonstrates responsibility in delivering a safe and effective product.</a:t>
            </a:r>
          </a:p>
          <a:p>
            <a:pPr algn="l">
              <a:lnSpc>
                <a:spcPts val="3640"/>
              </a:lnSpc>
            </a:pPr>
          </a:p>
          <a:p>
            <a:pPr algn="just">
              <a:lnSpc>
                <a:spcPts val="364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38074" y="5343692"/>
            <a:ext cx="5615732" cy="4114800"/>
          </a:xfrm>
          <a:custGeom>
            <a:avLst/>
            <a:gdLst/>
            <a:ahLst/>
            <a:cxnLst/>
            <a:rect r="r" b="b" t="t" l="l"/>
            <a:pathLst>
              <a:path h="4114800" w="5615732">
                <a:moveTo>
                  <a:pt x="0" y="0"/>
                </a:moveTo>
                <a:lnTo>
                  <a:pt x="5615732" y="0"/>
                </a:lnTo>
                <a:lnTo>
                  <a:pt x="5615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388002"/>
            <a:ext cx="18288000" cy="1877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48"/>
              </a:lnSpc>
            </a:pPr>
            <a:r>
              <a:rPr lang="en-US" b="true" sz="620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Professional Responsibility Area for Improvement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34194" y="2609382"/>
            <a:ext cx="17019613" cy="273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Area</a:t>
            </a:r>
            <a:r>
              <a: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Communication Honesty</a:t>
            </a:r>
          </a:p>
          <a:p>
            <a:pPr algn="l">
              <a:lnSpc>
                <a:spcPts val="3639"/>
              </a:lnSpc>
            </a:pPr>
          </a:p>
          <a:p>
            <a:pPr algn="l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Relevance</a:t>
            </a:r>
            <a:r>
              <a: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Accurate and clear communication is critical when reporting sensor test results and app functionality to stakeholders.</a:t>
            </a:r>
          </a:p>
          <a:p>
            <a:pPr algn="ctr">
              <a:lnSpc>
                <a:spcPts val="363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34194" y="5303520"/>
            <a:ext cx="10664104" cy="4983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Team’s Current Approach</a:t>
            </a:r>
            <a:r>
              <a: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Sharing technical details during client meetings but occasionally lacking simplification for non-technical stakeholders.</a:t>
            </a:r>
          </a:p>
          <a:p>
            <a:pPr algn="l">
              <a:lnSpc>
                <a:spcPts val="3639"/>
              </a:lnSpc>
            </a:pPr>
          </a:p>
          <a:p>
            <a:pPr algn="l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Plan for Improvement</a:t>
            </a:r>
            <a:r>
              <a: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  <a:p>
            <a:pPr algn="l" marL="561339" indent="-280669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Create visual aids (e.g., graphs, charts) for technical data.</a:t>
            </a:r>
          </a:p>
          <a:p>
            <a:pPr algn="l" marL="561339" indent="-280669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Practice concise summaries of progress in plain language.</a:t>
            </a:r>
          </a:p>
          <a:p>
            <a:pPr algn="l" marL="561339" indent="-280669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Schedule additional feedback sessions with clients to ensure understanding.</a:t>
            </a:r>
          </a:p>
          <a:p>
            <a:pPr algn="l">
              <a:lnSpc>
                <a:spcPts val="3499"/>
              </a:lnSpc>
            </a:pPr>
          </a:p>
          <a:p>
            <a:pPr algn="just">
              <a:lnSpc>
                <a:spcPts val="349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80536" y="2311558"/>
          <a:ext cx="11034507" cy="7362888"/>
        </p:xfrm>
        <a:graphic>
          <a:graphicData uri="http://schemas.openxmlformats.org/drawingml/2006/table">
            <a:tbl>
              <a:tblPr/>
              <a:tblGrid>
                <a:gridCol w="4330513"/>
                <a:gridCol w="6703993"/>
              </a:tblGrid>
              <a:tr h="147257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F4F0D2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Principle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21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F4F0D2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Relevance to Project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212"/>
                    </a:solidFill>
                  </a:tcPr>
                </a:tc>
              </a:tr>
              <a:tr h="147257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Stakeholders’ Well-being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E5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Protects users from pressure sores, improving quality of life.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E58"/>
                    </a:solidFill>
                  </a:tcPr>
                </a:tc>
              </a:tr>
              <a:tr h="147257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Environmental Sustainability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E5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Using eco-friendly materials where possible for the device.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E58"/>
                    </a:solidFill>
                  </a:tcPr>
                </a:tc>
              </a:tr>
              <a:tr h="147257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Respect for Rights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E5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Ensuring data privacy and security within the app.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E58"/>
                    </a:solidFill>
                  </a:tcPr>
                </a:tc>
              </a:tr>
              <a:tr h="147257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Honesty and Integrity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E5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Delivering transparent progress updates to stakeholders.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E58"/>
                    </a:solidFill>
                  </a:tcPr>
                </a:tc>
              </a:tr>
            </a:tbl>
          </a:graphicData>
        </a:graphic>
      </p:graphicFrame>
      <p:grpSp>
        <p:nvGrpSpPr>
          <p:cNvPr name="Group 3" id="3"/>
          <p:cNvGrpSpPr/>
          <p:nvPr/>
        </p:nvGrpSpPr>
        <p:grpSpPr>
          <a:xfrm rot="0">
            <a:off x="11724909" y="3111356"/>
            <a:ext cx="6563091" cy="6563091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A7212"/>
            </a:solidFill>
            <a:ln w="38100" cap="sq">
              <a:solidFill>
                <a:srgbClr val="D5CE58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sz="2199" b="true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Highlighted Principle: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 b="true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Stakeholders’ Well-being</a:t>
              </a:r>
            </a:p>
            <a:p>
              <a:pPr algn="ctr">
                <a:lnSpc>
                  <a:spcPts val="3079"/>
                </a:lnSpc>
              </a:pPr>
            </a:p>
            <a:p>
              <a:pPr algn="ctr">
                <a:lnSpc>
                  <a:spcPts val="3079"/>
                </a:lnSpc>
              </a:pPr>
            </a:p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Integral to designing a product that prioritizes user safety and health.</a:t>
              </a:r>
            </a:p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1215043" y="3893796"/>
            <a:ext cx="2066183" cy="738660"/>
          </a:xfrm>
          <a:custGeom>
            <a:avLst/>
            <a:gdLst/>
            <a:ahLst/>
            <a:cxnLst/>
            <a:rect r="r" b="b" t="t" l="l"/>
            <a:pathLst>
              <a:path h="738660" w="2066183">
                <a:moveTo>
                  <a:pt x="0" y="0"/>
                </a:moveTo>
                <a:lnTo>
                  <a:pt x="2066182" y="0"/>
                </a:lnTo>
                <a:lnTo>
                  <a:pt x="2066182" y="738661"/>
                </a:lnTo>
                <a:lnTo>
                  <a:pt x="0" y="738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-466653" y="449199"/>
            <a:ext cx="19221307" cy="1044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68"/>
              </a:lnSpc>
            </a:pPr>
            <a:r>
              <a:rPr lang="en-US" sz="612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Broader Context Area - Four Principles Chart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565594" y="2195782"/>
          <a:ext cx="11034507" cy="7612222"/>
        </p:xfrm>
        <a:graphic>
          <a:graphicData uri="http://schemas.openxmlformats.org/drawingml/2006/table">
            <a:tbl>
              <a:tblPr/>
              <a:tblGrid>
                <a:gridCol w="5288611"/>
                <a:gridCol w="5745896"/>
              </a:tblGrid>
              <a:tr h="253740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Potential Ethical Issues: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6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Team’s Plan: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E58"/>
                    </a:solidFill>
                  </a:tcPr>
                </a:tc>
              </a:tr>
              <a:tr h="253740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4F0D2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Ensuring all user data is securely encrypted to protect privacy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2A2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4F0D2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Implement robust security protocols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212"/>
                    </a:solidFill>
                  </a:tcPr>
                </a:tc>
              </a:tr>
              <a:tr h="253740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4F0D2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Managing false alerts that could cause unnecessary concern or reliance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2A2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4F0D2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Test thoroughly to reduce false-positive rates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212"/>
                    </a:solidFill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12220937" y="3414682"/>
            <a:ext cx="5638792" cy="5669718"/>
          </a:xfrm>
          <a:custGeom>
            <a:avLst/>
            <a:gdLst/>
            <a:ahLst/>
            <a:cxnLst/>
            <a:rect r="r" b="b" t="t" l="l"/>
            <a:pathLst>
              <a:path h="5669718" w="5638792">
                <a:moveTo>
                  <a:pt x="0" y="0"/>
                </a:moveTo>
                <a:lnTo>
                  <a:pt x="5638792" y="0"/>
                </a:lnTo>
                <a:lnTo>
                  <a:pt x="5638792" y="5669718"/>
                </a:lnTo>
                <a:lnTo>
                  <a:pt x="0" y="5669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-466653" y="449199"/>
            <a:ext cx="19221307" cy="1044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68"/>
              </a:lnSpc>
            </a:pPr>
            <a:r>
              <a:rPr lang="en-US" sz="612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Ethical Concerns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71279" y="1751109"/>
            <a:ext cx="6037832" cy="8278683"/>
            <a:chOff x="0" y="0"/>
            <a:chExt cx="738265" cy="10122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38265" cy="1012261"/>
            </a:xfrm>
            <a:custGeom>
              <a:avLst/>
              <a:gdLst/>
              <a:ahLst/>
              <a:cxnLst/>
              <a:rect r="r" b="b" t="t" l="l"/>
              <a:pathLst>
                <a:path h="1012261" w="738265">
                  <a:moveTo>
                    <a:pt x="369132" y="0"/>
                  </a:moveTo>
                  <a:lnTo>
                    <a:pt x="738265" y="506130"/>
                  </a:lnTo>
                  <a:lnTo>
                    <a:pt x="369132" y="1012261"/>
                  </a:lnTo>
                  <a:lnTo>
                    <a:pt x="0" y="506130"/>
                  </a:lnTo>
                  <a:lnTo>
                    <a:pt x="369132" y="0"/>
                  </a:lnTo>
                  <a:close/>
                </a:path>
              </a:pathLst>
            </a:custGeom>
            <a:solidFill>
              <a:srgbClr val="7C92A1"/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126889" y="126357"/>
              <a:ext cx="484486" cy="7119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 b="true">
                  <a:solidFill>
                    <a:srgbClr val="F4F0D2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Virtue Highlighted: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true">
                  <a:solidFill>
                    <a:srgbClr val="F4F0D2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Empathy</a:t>
              </a:r>
            </a:p>
            <a:p>
              <a:pPr algn="ctr">
                <a:lnSpc>
                  <a:spcPts val="3499"/>
                </a:lnSpc>
              </a:pPr>
            </a:p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4F0D2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Our project is driven by understanding and addressing the unique challenges faced by adaptive athletes with nerve damage.</a:t>
              </a:r>
            </a:p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1433918" y="6525090"/>
            <a:ext cx="5485497" cy="3051931"/>
          </a:xfrm>
          <a:custGeom>
            <a:avLst/>
            <a:gdLst/>
            <a:ahLst/>
            <a:cxnLst/>
            <a:rect r="r" b="b" t="t" l="l"/>
            <a:pathLst>
              <a:path h="3051931" w="5485497">
                <a:moveTo>
                  <a:pt x="5485497" y="0"/>
                </a:moveTo>
                <a:lnTo>
                  <a:pt x="0" y="0"/>
                </a:lnTo>
                <a:lnTo>
                  <a:pt x="0" y="3051931"/>
                </a:lnTo>
                <a:lnTo>
                  <a:pt x="5485497" y="3051931"/>
                </a:lnTo>
                <a:lnTo>
                  <a:pt x="54854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683552" y="6072318"/>
            <a:ext cx="4083697" cy="3957474"/>
          </a:xfrm>
          <a:custGeom>
            <a:avLst/>
            <a:gdLst/>
            <a:ahLst/>
            <a:cxnLst/>
            <a:rect r="r" b="b" t="t" l="l"/>
            <a:pathLst>
              <a:path h="3957474" w="4083697">
                <a:moveTo>
                  <a:pt x="0" y="0"/>
                </a:moveTo>
                <a:lnTo>
                  <a:pt x="4083697" y="0"/>
                </a:lnTo>
                <a:lnTo>
                  <a:pt x="4083697" y="3957474"/>
                </a:lnTo>
                <a:lnTo>
                  <a:pt x="0" y="3957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1620334" y="1692990"/>
            <a:ext cx="4231834" cy="3739402"/>
          </a:xfrm>
          <a:custGeom>
            <a:avLst/>
            <a:gdLst/>
            <a:ahLst/>
            <a:cxnLst/>
            <a:rect r="r" b="b" t="t" l="l"/>
            <a:pathLst>
              <a:path h="3739402" w="4231834">
                <a:moveTo>
                  <a:pt x="4231834" y="0"/>
                </a:moveTo>
                <a:lnTo>
                  <a:pt x="0" y="0"/>
                </a:lnTo>
                <a:lnTo>
                  <a:pt x="0" y="3739402"/>
                </a:lnTo>
                <a:lnTo>
                  <a:pt x="4231834" y="3739402"/>
                </a:lnTo>
                <a:lnTo>
                  <a:pt x="423183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540439" y="2286851"/>
            <a:ext cx="3649889" cy="3145541"/>
          </a:xfrm>
          <a:custGeom>
            <a:avLst/>
            <a:gdLst/>
            <a:ahLst/>
            <a:cxnLst/>
            <a:rect r="r" b="b" t="t" l="l"/>
            <a:pathLst>
              <a:path h="3145541" w="3649889">
                <a:moveTo>
                  <a:pt x="0" y="0"/>
                </a:moveTo>
                <a:lnTo>
                  <a:pt x="3649890" y="0"/>
                </a:lnTo>
                <a:lnTo>
                  <a:pt x="3649890" y="3145541"/>
                </a:lnTo>
                <a:lnTo>
                  <a:pt x="0" y="31455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-466653" y="449199"/>
            <a:ext cx="19221307" cy="1044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68"/>
              </a:lnSpc>
            </a:pPr>
            <a:r>
              <a:rPr lang="en-US" sz="612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Virtue Discussion</a:t>
            </a:r>
          </a:p>
        </p:txBody>
      </p:sp>
      <p:sp>
        <p:nvSpPr>
          <p:cNvPr name="AutoShape 10" id="10"/>
          <p:cNvSpPr/>
          <p:nvPr/>
        </p:nvSpPr>
        <p:spPr>
          <a:xfrm flipV="true">
            <a:off x="1028700" y="5890450"/>
            <a:ext cx="5142579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triangle" len="med" w="lg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flipV="true">
            <a:off x="12228161" y="5871400"/>
            <a:ext cx="5161629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0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64995" y="3156923"/>
            <a:ext cx="8362508" cy="4721718"/>
            <a:chOff x="0" y="0"/>
            <a:chExt cx="2202471" cy="12435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2471" cy="1243580"/>
            </a:xfrm>
            <a:custGeom>
              <a:avLst/>
              <a:gdLst/>
              <a:ahLst/>
              <a:cxnLst/>
              <a:rect r="r" b="b" t="t" l="l"/>
              <a:pathLst>
                <a:path h="1243580" w="2202471">
                  <a:moveTo>
                    <a:pt x="47215" y="0"/>
                  </a:moveTo>
                  <a:lnTo>
                    <a:pt x="2155256" y="0"/>
                  </a:lnTo>
                  <a:cubicBezTo>
                    <a:pt x="2167778" y="0"/>
                    <a:pt x="2179788" y="4974"/>
                    <a:pt x="2188642" y="13829"/>
                  </a:cubicBezTo>
                  <a:cubicBezTo>
                    <a:pt x="2197497" y="22684"/>
                    <a:pt x="2202471" y="34693"/>
                    <a:pt x="2202471" y="47215"/>
                  </a:cubicBezTo>
                  <a:lnTo>
                    <a:pt x="2202471" y="1196365"/>
                  </a:lnTo>
                  <a:cubicBezTo>
                    <a:pt x="2202471" y="1208887"/>
                    <a:pt x="2197497" y="1220897"/>
                    <a:pt x="2188642" y="1229751"/>
                  </a:cubicBezTo>
                  <a:cubicBezTo>
                    <a:pt x="2179788" y="1238606"/>
                    <a:pt x="2167778" y="1243580"/>
                    <a:pt x="2155256" y="1243580"/>
                  </a:cubicBezTo>
                  <a:lnTo>
                    <a:pt x="47215" y="1243580"/>
                  </a:lnTo>
                  <a:cubicBezTo>
                    <a:pt x="34693" y="1243580"/>
                    <a:pt x="22684" y="1238606"/>
                    <a:pt x="13829" y="1229751"/>
                  </a:cubicBezTo>
                  <a:cubicBezTo>
                    <a:pt x="4974" y="1220897"/>
                    <a:pt x="0" y="1208887"/>
                    <a:pt x="0" y="1196365"/>
                  </a:cubicBezTo>
                  <a:lnTo>
                    <a:pt x="0" y="47215"/>
                  </a:lnTo>
                  <a:cubicBezTo>
                    <a:pt x="0" y="34693"/>
                    <a:pt x="4974" y="22684"/>
                    <a:pt x="13829" y="13829"/>
                  </a:cubicBezTo>
                  <a:cubicBezTo>
                    <a:pt x="22684" y="4974"/>
                    <a:pt x="34693" y="0"/>
                    <a:pt x="47215" y="0"/>
                  </a:cubicBezTo>
                  <a:close/>
                </a:path>
              </a:pathLst>
            </a:custGeom>
            <a:solidFill>
              <a:srgbClr val="0F335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202471" cy="1291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We will reaffirm our commitment to upholding ethical and professional standards in all project aspects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&amp;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Continuously improve and align our practice with these standards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2709555"/>
            <a:ext cx="8115300" cy="5616454"/>
          </a:xfrm>
          <a:custGeom>
            <a:avLst/>
            <a:gdLst/>
            <a:ahLst/>
            <a:cxnLst/>
            <a:rect r="r" b="b" t="t" l="l"/>
            <a:pathLst>
              <a:path h="5616454" w="8115300">
                <a:moveTo>
                  <a:pt x="0" y="0"/>
                </a:moveTo>
                <a:lnTo>
                  <a:pt x="8115300" y="0"/>
                </a:lnTo>
                <a:lnTo>
                  <a:pt x="8115300" y="5616454"/>
                </a:lnTo>
                <a:lnTo>
                  <a:pt x="0" y="5616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dash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-466653" y="449199"/>
            <a:ext cx="19221307" cy="1044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68"/>
              </a:lnSpc>
            </a:pPr>
            <a:r>
              <a:rPr lang="en-US" sz="612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Conclusion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DAGS9ABPXKo</dc:identifier>
  <dcterms:modified xsi:type="dcterms:W3CDTF">2011-08-01T06:04:30Z</dcterms:modified>
  <cp:revision>1</cp:revision>
  <dc:title>Lightning Talk 7- sdmay25_12</dc:title>
</cp:coreProperties>
</file>